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9" r:id="rId4"/>
    <p:sldId id="300" r:id="rId5"/>
    <p:sldId id="301" r:id="rId6"/>
    <p:sldId id="302" r:id="rId7"/>
    <p:sldId id="294" r:id="rId8"/>
    <p:sldId id="295" r:id="rId9"/>
    <p:sldId id="296" r:id="rId10"/>
    <p:sldId id="297" r:id="rId11"/>
    <p:sldId id="298" r:id="rId12"/>
    <p:sldId id="304" r:id="rId13"/>
    <p:sldId id="303" r:id="rId14"/>
    <p:sldId id="305" r:id="rId15"/>
    <p:sldId id="306" r:id="rId16"/>
    <p:sldId id="307" r:id="rId17"/>
    <p:sldId id="308" r:id="rId18"/>
    <p:sldId id="310" r:id="rId19"/>
    <p:sldId id="312" r:id="rId20"/>
    <p:sldId id="318" r:id="rId21"/>
    <p:sldId id="313" r:id="rId22"/>
    <p:sldId id="314" r:id="rId23"/>
    <p:sldId id="317" r:id="rId24"/>
    <p:sldId id="316" r:id="rId25"/>
    <p:sldId id="309" r:id="rId26"/>
    <p:sldId id="292" r:id="rId27"/>
    <p:sldId id="315" r:id="rId28"/>
    <p:sldId id="319" r:id="rId29"/>
    <p:sldId id="311" r:id="rId30"/>
    <p:sldId id="293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AEE"/>
    <a:srgbClr val="F0D09C"/>
    <a:srgbClr val="A3846A"/>
    <a:srgbClr val="9BD7EF"/>
    <a:srgbClr val="6A5442"/>
    <a:srgbClr val="387D96"/>
    <a:srgbClr val="E3AA54"/>
    <a:srgbClr val="52A2BE"/>
    <a:srgbClr val="E5F5FB"/>
    <a:srgbClr val="F9E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 autoAdjust="0"/>
    <p:restoredTop sz="94645" autoAdjust="0"/>
  </p:normalViewPr>
  <p:slideViewPr>
    <p:cSldViewPr>
      <p:cViewPr varScale="1">
        <p:scale>
          <a:sx n="124" d="100"/>
          <a:sy n="124" d="100"/>
        </p:scale>
        <p:origin x="12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77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94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7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5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6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79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1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4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5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BB993-20C4-4A66-92D5-7BFC1C3FDAFF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T2qQGqZxkD0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3BhkeY974Rg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716" y="2733699"/>
            <a:ext cx="5112568" cy="938719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</a:t>
            </a:r>
            <a:r>
              <a:rPr lang="ko-KR" altLang="en-US" sz="40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Machine</a:t>
            </a:r>
            <a:endParaRPr lang="ko-KR" altLang="en-US" sz="4000" dirty="0">
              <a:solidFill>
                <a:srgbClr val="9BD7E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013405" y="2420888"/>
            <a:ext cx="432048" cy="534300"/>
            <a:chOff x="1907704" y="2617598"/>
            <a:chExt cx="432048" cy="534300"/>
          </a:xfrm>
        </p:grpSpPr>
        <p:cxnSp>
          <p:nvCxnSpPr>
            <p:cNvPr id="9" name="직선 연결선 8"/>
            <p:cNvCxnSpPr/>
            <p:nvPr/>
          </p:nvCxnSpPr>
          <p:spPr>
            <a:xfrm flipV="1">
              <a:off x="1907704" y="2617598"/>
              <a:ext cx="432048" cy="523370"/>
            </a:xfrm>
            <a:prstGeom prst="line">
              <a:avLst/>
            </a:prstGeom>
            <a:ln w="19050">
              <a:solidFill>
                <a:srgbClr val="387D9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1971328" y="2708920"/>
              <a:ext cx="368424" cy="442978"/>
            </a:xfrm>
            <a:prstGeom prst="line">
              <a:avLst/>
            </a:prstGeom>
            <a:ln w="19050">
              <a:solidFill>
                <a:srgbClr val="387D96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6687852" y="3672418"/>
            <a:ext cx="440432" cy="523370"/>
            <a:chOff x="6651848" y="3409686"/>
            <a:chExt cx="440432" cy="523370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6660232" y="3409686"/>
              <a:ext cx="432048" cy="523370"/>
            </a:xfrm>
            <a:prstGeom prst="line">
              <a:avLst/>
            </a:prstGeom>
            <a:ln w="19050">
              <a:solidFill>
                <a:srgbClr val="387D9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6651848" y="3418070"/>
              <a:ext cx="368424" cy="442978"/>
            </a:xfrm>
            <a:prstGeom prst="line">
              <a:avLst/>
            </a:prstGeom>
            <a:ln w="19050">
              <a:solidFill>
                <a:srgbClr val="387D96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56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A52F7-220E-A443-980B-BA983291B46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3A203-8D2A-004C-8071-89B6413E2A39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1.0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85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BB1B0A-C9A4-0445-9722-BB2B54544D8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FA828-C913-2046-B473-E208B5B6D1D0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1.0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317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FA828-C913-2046-B473-E208B5B6D1D0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1.0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85735-8409-EC47-813E-A3B5F0140286}"/>
              </a:ext>
            </a:extLst>
          </p:cNvPr>
          <p:cNvSpPr txBox="1"/>
          <p:nvPr/>
        </p:nvSpPr>
        <p:spPr>
          <a:xfrm>
            <a:off x="392554" y="1536174"/>
            <a:ext cx="83588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 Machine</a:t>
            </a:r>
            <a:r>
              <a:rPr lang="ko-KR" altLang="en-US" sz="20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카메라를 통해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Input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어떻게 보이는지 확인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Learning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탭별로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다른 유형의 이미지를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 이상 저장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Output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각 유형별로 인식이 되었을 때 출력될 형식 지정 가능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(GIF, Sound, Speech)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GIF: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유형에 연결된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GIF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실행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Sound: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유형에 연결된 임의의 음원 파일 재생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Speech: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유형에 연결된 임의의 텍스트 음성 재생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각각의 것은 다른 파일로 변경 가능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12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786BF-6620-9749-8FD6-30D56F607731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온라인 미디어 1" descr="Teachable Machine 2.0: Making AI easier for everyone">
            <a:hlinkClick r:id="" action="ppaction://media"/>
            <a:extLst>
              <a:ext uri="{FF2B5EF4-FFF2-40B4-BE49-F238E27FC236}">
                <a16:creationId xmlns:a16="http://schemas.microsoft.com/office/drawing/2014/main" id="{7116061B-3558-414F-BE56-3BE4A6088C70}"/>
              </a:ext>
            </a:extLst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6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DE3BDF-A7EE-DC4E-AFE2-4230C11EAC2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1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76EB18-1810-0249-BA06-ADE947199B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E971C-ABEA-1C40-AAFA-B29491050609}"/>
              </a:ext>
            </a:extLst>
          </p:cNvPr>
          <p:cNvSpPr/>
          <p:nvPr/>
        </p:nvSpPr>
        <p:spPr>
          <a:xfrm>
            <a:off x="6660233" y="1412777"/>
            <a:ext cx="2232248" cy="338248"/>
          </a:xfrm>
          <a:prstGeom prst="rect">
            <a:avLst/>
          </a:prstGeom>
          <a:solidFill>
            <a:srgbClr val="E8EAEE"/>
          </a:solidFill>
          <a:ln>
            <a:solidFill>
              <a:srgbClr val="E8E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39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AA0044-D643-F14C-AC4D-3DD689C5C41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0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360312-895F-BA47-92A0-DF9598A0862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1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F06B6D-33D6-194D-9395-699E331E62A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880D0-AEEE-D147-9FC8-2400B5CFBF9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468560" y="1412776"/>
            <a:ext cx="6048672" cy="6048672"/>
          </a:xfrm>
          <a:prstGeom prst="ellipse">
            <a:avLst/>
          </a:prstGeom>
          <a:solidFill>
            <a:srgbClr val="9BD7E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567439" y="332658"/>
            <a:ext cx="2508619" cy="2508619"/>
          </a:xfrm>
          <a:prstGeom prst="ellipse">
            <a:avLst/>
          </a:prstGeom>
          <a:solidFill>
            <a:srgbClr val="9BD7EF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119464" y="3960947"/>
            <a:ext cx="1800200" cy="1800200"/>
          </a:xfrm>
          <a:prstGeom prst="ellipse">
            <a:avLst/>
          </a:prstGeom>
          <a:solidFill>
            <a:srgbClr val="9BD7E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612160" y="2132856"/>
            <a:ext cx="1128192" cy="1128192"/>
          </a:xfrm>
          <a:prstGeom prst="ellipse">
            <a:avLst/>
          </a:prstGeom>
          <a:solidFill>
            <a:srgbClr val="9BD7E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948264" y="403042"/>
            <a:ext cx="792088" cy="792088"/>
          </a:xfrm>
          <a:prstGeom prst="ellipse">
            <a:avLst/>
          </a:prstGeom>
          <a:solidFill>
            <a:srgbClr val="9BD7E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259" y="2996952"/>
            <a:ext cx="324036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</a:t>
            </a: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Teachable Machine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1.0 and 2.0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한계 및 개선점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541204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8B2DEF-2DB7-3B4B-9F3D-5F2ECAC268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4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E0DC39-2072-DC44-BBD8-AD85E3B172B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2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3A118-8649-924F-BC6C-68DC3DE1422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B08513-7E33-2D46-9D84-B443F981AAA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8624D0-C169-3B46-ADDD-C1BA43F571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FA828-C913-2046-B473-E208B5B6D1D0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2.0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85735-8409-EC47-813E-A3B5F0140286}"/>
              </a:ext>
            </a:extLst>
          </p:cNvPr>
          <p:cNvSpPr txBox="1"/>
          <p:nvPr/>
        </p:nvSpPr>
        <p:spPr>
          <a:xfrm>
            <a:off x="392554" y="1536174"/>
            <a:ext cx="83588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 Machine</a:t>
            </a:r>
            <a:r>
              <a:rPr lang="ko-KR" altLang="en-US" sz="20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2.0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카메라를 통해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Input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어떻게 보이는지 확인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Class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별로 이미지 업로드 또는 카메라로 인식하여 샘플 저장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 가능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과는 달리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Input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값에 이미지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모션이 가능하며 </a:t>
            </a:r>
            <a:r>
              <a:rPr lang="ko-KR" altLang="en-US" sz="2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추후 추가 가능성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Input, Train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옵션값 부여 가능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Export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모델을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Tensorflow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사용할 수 있게 다운로드 가능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(Input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종류에 따라 제한 있음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모델을 사용하기 위한 </a:t>
            </a:r>
            <a:r>
              <a:rPr lang="ko-KR" altLang="en-US" sz="2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코드 </a:t>
            </a:r>
            <a:r>
              <a:rPr lang="ko-KR" altLang="en-US" sz="2000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스니펫</a:t>
            </a:r>
            <a:r>
              <a:rPr lang="en-US" altLang="ko-KR" sz="2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(Code Snippet) </a:t>
            </a:r>
            <a:r>
              <a:rPr lang="ko-KR" altLang="en-US" sz="2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</a:t>
            </a:r>
            <a:endParaRPr lang="en-US" altLang="ko-KR" sz="2000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18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E876A5A-B9A3-A940-8BB4-C2AC5A907247}"/>
              </a:ext>
            </a:extLst>
          </p:cNvPr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56E6C-B04E-5A4E-9430-E5E3E2B26C40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</a:t>
            </a:r>
            <a:r>
              <a:rPr lang="ko-KR" altLang="en-US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한계 및 개선점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56A3F-990A-8A4A-8BAF-1B6EE8501BC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206426"/>
            <a:ext cx="8816400" cy="47952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33E583-69A5-D049-A5D5-4D1CFFC74C34}"/>
              </a:ext>
            </a:extLst>
          </p:cNvPr>
          <p:cNvSpPr/>
          <p:nvPr/>
        </p:nvSpPr>
        <p:spPr>
          <a:xfrm>
            <a:off x="163800" y="6297705"/>
            <a:ext cx="5955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소리의 경우 브라우저에 따라 지원 여부가 갈림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파이어폭스 권장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672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E876A5A-B9A3-A940-8BB4-C2AC5A907247}"/>
              </a:ext>
            </a:extLst>
          </p:cNvPr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56E6C-B04E-5A4E-9430-E5E3E2B26C40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</a:t>
            </a:r>
            <a:r>
              <a:rPr lang="ko-KR" altLang="en-US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한계 및 개선점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F52448-FED5-4141-BBAF-B40CC5FDFBE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206426"/>
            <a:ext cx="8816400" cy="4795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C2CCF1-3263-C949-9FAE-00961A0A5795}"/>
              </a:ext>
            </a:extLst>
          </p:cNvPr>
          <p:cNvSpPr/>
          <p:nvPr/>
        </p:nvSpPr>
        <p:spPr>
          <a:xfrm>
            <a:off x="145474" y="6155314"/>
            <a:ext cx="650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모션의 경우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웹캡으로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인식되는 것이 한계가 있음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가령 주먹은 인식하지 못해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Class 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다른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모션임에도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100%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보여줌</a:t>
            </a:r>
          </a:p>
        </p:txBody>
      </p:sp>
    </p:spTree>
    <p:extLst>
      <p:ext uri="{BB962C8B-B14F-4D97-AF65-F5344CB8AC3E}">
        <p14:creationId xmlns:p14="http://schemas.microsoft.com/office/powerpoint/2010/main" val="336951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E876A5A-B9A3-A940-8BB4-C2AC5A907247}"/>
              </a:ext>
            </a:extLst>
          </p:cNvPr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56E6C-B04E-5A4E-9430-E5E3E2B26C40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</a:t>
            </a:r>
            <a:r>
              <a:rPr lang="ko-KR" altLang="en-US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한계 및 개선점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2DD7BE-CA14-8143-A1BD-F728548E46F8}"/>
              </a:ext>
            </a:extLst>
          </p:cNvPr>
          <p:cNvSpPr/>
          <p:nvPr/>
        </p:nvSpPr>
        <p:spPr>
          <a:xfrm>
            <a:off x="24922" y="1536174"/>
            <a:ext cx="90941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문제점</a:t>
            </a:r>
            <a:r>
              <a:rPr lang="en-US" altLang="ko-KR" sz="16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저장된 오디오 모델이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‘Error: Unsupported URL scheme in metadata URL’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문제를 일으키는 현상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Creative</a:t>
            </a:r>
            <a:r>
              <a:rPr lang="ko-KR" altLang="en-US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</a:t>
            </a:r>
            <a:r>
              <a:rPr lang="ko-KR" altLang="en-US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측의 답</a:t>
            </a:r>
            <a:r>
              <a:rPr lang="en-US" altLang="ko-KR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Tensorflow.js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모델을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로드할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때 프로토콜을 지정해야 하므로 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경로를 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http/https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포함하여 모델 파일을 호스팅할 전체 경로로 확장해야 함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위의 문제에 대해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스니펫에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안내글을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추가할 예정이라 함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개선점</a:t>
            </a:r>
            <a:r>
              <a:rPr lang="en-US" altLang="ko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NodeJS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지원문제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Creative Lab </a:t>
            </a:r>
            <a:r>
              <a:rPr lang="ko-KR" altLang="en-US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측의 답</a:t>
            </a:r>
            <a:r>
              <a:rPr lang="en-US" altLang="ko-KR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추후 업데이트 계획 시 고려하겠음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개선점</a:t>
            </a:r>
            <a:r>
              <a:rPr lang="en-US" altLang="ko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MP3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포함하는 데이터 셋 사용 여부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Creative Lab </a:t>
            </a:r>
            <a:r>
              <a:rPr lang="ko-KR" altLang="en-US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측의 답</a:t>
            </a:r>
            <a:r>
              <a:rPr lang="en-US" altLang="ko-KR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 일자는 불명확하지만 추가하고 싶은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기능임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개선점</a:t>
            </a:r>
            <a:r>
              <a:rPr lang="en-US" altLang="ko-KR" sz="1600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오디오 모델의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Exporting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 </a:t>
            </a:r>
            <a:r>
              <a:rPr lang="en-US" altLang="ko-KR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Creative Lab </a:t>
            </a:r>
            <a:r>
              <a:rPr lang="ko-KR" altLang="en-US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측의 답</a:t>
            </a:r>
            <a:r>
              <a:rPr lang="en-US" altLang="ko-KR" sz="1600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희망사항이지만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네트워크가 예측하는 형식으로 오디오 데이터를 전처리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것이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파이썬용으로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작성되지 않았음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오디오의 처리는 자바스크립트와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파이썬에서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기본적으로 다르게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처리되어 까다로움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0719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CD0078-D468-5848-9000-63165C91F1D6}"/>
              </a:ext>
            </a:extLst>
          </p:cNvPr>
          <p:cNvSpPr/>
          <p:nvPr/>
        </p:nvSpPr>
        <p:spPr>
          <a:xfrm>
            <a:off x="323528" y="1310479"/>
            <a:ext cx="6878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A.I. Experiments: Teachable Machine . (2017). https://</a:t>
            </a:r>
            <a:r>
              <a:rPr lang="en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youtu.be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/3BhkeY974Rg.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6362D-A2B0-BA45-86D1-DC5EB96CC54B}"/>
              </a:ext>
            </a:extLst>
          </p:cNvPr>
          <p:cNvSpPr/>
          <p:nvPr/>
        </p:nvSpPr>
        <p:spPr>
          <a:xfrm>
            <a:off x="323528" y="1772816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 Machine 2.0: Making AI easier for everyone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(201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://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youtu.be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/T2qQGqZxkD0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6A5A-B9A3-A940-8BB4-C2AC5A907247}"/>
              </a:ext>
            </a:extLst>
          </p:cNvPr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56E6C-B04E-5A4E-9430-E5E3E2B26C40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</a:t>
            </a:r>
            <a:r>
              <a:rPr lang="ko-KR" altLang="en-US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참고자료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422837-4B78-DB47-953F-3E441C343EB9}"/>
              </a:ext>
            </a:extLst>
          </p:cNvPr>
          <p:cNvSpPr/>
          <p:nvPr/>
        </p:nvSpPr>
        <p:spPr>
          <a:xfrm>
            <a:off x="323528" y="2231607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 Machine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(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n.d.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lang="en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teachablemachine.withgoogle.com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/v1/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0E9F4C-878C-604B-8E2D-3A2EEA3A5D08}"/>
              </a:ext>
            </a:extLst>
          </p:cNvPr>
          <p:cNvSpPr/>
          <p:nvPr/>
        </p:nvSpPr>
        <p:spPr>
          <a:xfrm>
            <a:off x="323528" y="2690398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 Machine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(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n.d.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lang="en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teachablemachine.withgoogle.com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5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332D3B-1A56-2048-9F33-E7F99F395E9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92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716" y="2733699"/>
            <a:ext cx="5112568" cy="938719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감사합니다</a:t>
            </a:r>
            <a:endParaRPr lang="ko-KR" altLang="en-US" sz="4000" dirty="0">
              <a:solidFill>
                <a:srgbClr val="9BD7E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374990" y="2420888"/>
            <a:ext cx="432048" cy="534300"/>
            <a:chOff x="1907704" y="2617598"/>
            <a:chExt cx="432048" cy="534300"/>
          </a:xfrm>
        </p:grpSpPr>
        <p:cxnSp>
          <p:nvCxnSpPr>
            <p:cNvPr id="9" name="직선 연결선 8"/>
            <p:cNvCxnSpPr/>
            <p:nvPr/>
          </p:nvCxnSpPr>
          <p:spPr>
            <a:xfrm flipV="1">
              <a:off x="1907704" y="2617598"/>
              <a:ext cx="432048" cy="523370"/>
            </a:xfrm>
            <a:prstGeom prst="line">
              <a:avLst/>
            </a:prstGeom>
            <a:ln w="19050">
              <a:solidFill>
                <a:srgbClr val="387D9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1971328" y="2708920"/>
              <a:ext cx="368424" cy="442978"/>
            </a:xfrm>
            <a:prstGeom prst="line">
              <a:avLst/>
            </a:prstGeom>
            <a:ln w="19050">
              <a:solidFill>
                <a:srgbClr val="387D96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6372200" y="3717032"/>
            <a:ext cx="440432" cy="523370"/>
            <a:chOff x="6651848" y="3409686"/>
            <a:chExt cx="440432" cy="523370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6660232" y="3409686"/>
              <a:ext cx="432048" cy="523370"/>
            </a:xfrm>
            <a:prstGeom prst="line">
              <a:avLst/>
            </a:prstGeom>
            <a:ln w="19050">
              <a:solidFill>
                <a:srgbClr val="387D9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6651848" y="3418070"/>
              <a:ext cx="368424" cy="442978"/>
            </a:xfrm>
            <a:prstGeom prst="line">
              <a:avLst/>
            </a:prstGeom>
            <a:ln w="19050">
              <a:solidFill>
                <a:srgbClr val="387D96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885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B4E01-D305-F442-BE43-F99D5CD2CAA4}"/>
              </a:ext>
            </a:extLst>
          </p:cNvPr>
          <p:cNvSpPr txBox="1"/>
          <p:nvPr/>
        </p:nvSpPr>
        <p:spPr>
          <a:xfrm>
            <a:off x="1224136" y="2828835"/>
            <a:ext cx="6780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lang="ko-KR" altLang="en-US" sz="24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카메라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 있으면 가능한 </a:t>
            </a:r>
            <a:r>
              <a:rPr lang="ko-KR" altLang="en-US" sz="2400" dirty="0" err="1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머신러닝</a:t>
            </a:r>
            <a:br>
              <a:rPr lang="en-US" altLang="ko-KR" sz="24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400" dirty="0"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트레이닝 결과에 따른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output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설정 가능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5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B4E01-D305-F442-BE43-F99D5CD2CAA4}"/>
              </a:ext>
            </a:extLst>
          </p:cNvPr>
          <p:cNvSpPr txBox="1"/>
          <p:nvPr/>
        </p:nvSpPr>
        <p:spPr>
          <a:xfrm>
            <a:off x="392554" y="1536174"/>
            <a:ext cx="83588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 Machine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누구나 기계 학습이 어떻게 작동하는지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재미있고 실제적인 방식으로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탐구할 수 있게 함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코딩할 필요 없이 카메라와 브라우저만 있으면 </a:t>
            </a:r>
            <a:r>
              <a:rPr lang="ko-KR" altLang="en-US" sz="2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서버에 이미지를 전송하지 않고</a:t>
            </a:r>
            <a:br>
              <a:rPr lang="en-US" altLang="ko-KR" sz="2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기기에서 로컬로 신경망을 교육할 수 있음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Nikhil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Thorat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Daniel 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Smilkov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*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TensorFlow.js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제작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개발자들이 브라우저에서 로컬로 기계학습 모델을 교육하고 실행할 수 있도록 해주는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2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오픈소스 라이브러리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Github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D2CD1E-4080-4243-8022-773BD2574E7D}"/>
              </a:ext>
            </a:extLst>
          </p:cNvPr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lang="en-US" altLang="ko-KR" sz="14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TensorFlow.js</a:t>
            </a:r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자바스크립트로 짜여진 </a:t>
            </a:r>
            <a:r>
              <a:rPr lang="ko-KR" altLang="en-US" sz="14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기계학습을</a:t>
            </a:r>
            <a:r>
              <a:rPr lang="ko-KR" altLang="en-US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위한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56385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B4E01-D305-F442-BE43-F99D5CD2CAA4}"/>
              </a:ext>
            </a:extLst>
          </p:cNvPr>
          <p:cNvSpPr txBox="1"/>
          <p:nvPr/>
        </p:nvSpPr>
        <p:spPr>
          <a:xfrm>
            <a:off x="392554" y="1536174"/>
            <a:ext cx="83588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Teachable Machine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Gather: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클래스나 카테고리안에 컴퓨터를 학습시키고자 하는 예시를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그룹짓기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Train: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모델을 훈련시키고 이것이 새 예시를 올바르게 분류하는지 확인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Export: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훈련시킨 모델을 사이트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앱 그리고 더 많은 유형으로 내보내기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개발자들이 브라우저에서 로컬로 기계학습 모델을 교육하고 실행할 수 있도록 해주는</a:t>
            </a:r>
            <a:b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2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오픈소스 라이브러리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Github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9997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1.0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332D3B-1A56-2048-9F33-E7F99F395E9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" y="1412776"/>
            <a:ext cx="8816400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온라인 미디어 4" descr="A.I. Experiments: Teachable Machine">
            <a:hlinkClick r:id="" action="ppaction://media"/>
            <a:extLst>
              <a:ext uri="{FF2B5EF4-FFF2-40B4-BE49-F238E27FC236}">
                <a16:creationId xmlns:a16="http://schemas.microsoft.com/office/drawing/2014/main" id="{225222C2-1350-864A-8753-E2803197EF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4016" y="1412776"/>
            <a:ext cx="8815783" cy="4958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786BF-6620-9749-8FD6-30D56F607731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1.0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43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BD7E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en-US" altLang="ko-KR" sz="4800" dirty="0">
                <a:solidFill>
                  <a:srgbClr val="52A2B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4800" dirty="0">
              <a:solidFill>
                <a:srgbClr val="52A2B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2AC55B-BFFC-A54D-BC37-C3233D47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412776"/>
            <a:ext cx="8816400" cy="4793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0B20D-55D8-8A47-B0EF-3A37A6EBEB07}"/>
              </a:ext>
            </a:extLst>
          </p:cNvPr>
          <p:cNvSpPr txBox="1"/>
          <p:nvPr/>
        </p:nvSpPr>
        <p:spPr>
          <a:xfrm>
            <a:off x="927127" y="375429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 Teachable Machine 1.0</a:t>
            </a:r>
            <a:endParaRPr lang="ko-KR" altLang="en-US" sz="2800" dirty="0">
              <a:solidFill>
                <a:srgbClr val="387D9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607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11250</TotalTime>
  <Words>717</Words>
  <Application>Microsoft Macintosh PowerPoint</Application>
  <PresentationFormat>화면 슬라이드 쇼(4:3)</PresentationFormat>
  <Paragraphs>104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Apple SD Gothic Neo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조예림</dc:creator>
  <cp:lastModifiedBy>이상윤</cp:lastModifiedBy>
  <cp:revision>309</cp:revision>
  <dcterms:created xsi:type="dcterms:W3CDTF">2016-04-04T22:45:45Z</dcterms:created>
  <dcterms:modified xsi:type="dcterms:W3CDTF">2019-12-04T12:01:02Z</dcterms:modified>
</cp:coreProperties>
</file>